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57" r:id="rId3"/>
    <p:sldId id="263" r:id="rId4"/>
    <p:sldId id="258" r:id="rId5"/>
    <p:sldId id="259" r:id="rId6"/>
    <p:sldId id="261" r:id="rId7"/>
    <p:sldId id="264" r:id="rId8"/>
    <p:sldId id="265" r:id="rId9"/>
    <p:sldId id="262" r:id="rId10"/>
    <p:sldId id="26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7AC0AEB2-6BAE-4746-88ED-9F5098813944}" type="datetimeFigureOut">
              <a:rPr lang="ru-RU" smtClean="0"/>
              <a:t>23.01.2021</a:t>
            </a:fld>
            <a:endParaRPr lang="ru-RU"/>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BE271AF5-E5E0-405A-A6E5-2CC2FFCAA619}" type="slidenum">
              <a:rPr lang="ru-RU" smtClean="0"/>
              <a:t>‹#›</a:t>
            </a:fld>
            <a:endParaRPr lang="ru-RU"/>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404547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AC0AEB2-6BAE-4746-88ED-9F5098813944}" type="datetimeFigureOut">
              <a:rPr lang="ru-RU" smtClean="0"/>
              <a:t>23.01.2021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271AF5-E5E0-405A-A6E5-2CC2FFCAA619}" type="slidenum">
              <a:rPr lang="ru-RU" smtClean="0"/>
              <a:t>‹#›</a:t>
            </a:fld>
            <a:endParaRPr lang="ru-RU"/>
          </a:p>
        </p:txBody>
      </p:sp>
    </p:spTree>
    <p:extLst>
      <p:ext uri="{BB962C8B-B14F-4D97-AF65-F5344CB8AC3E}">
        <p14:creationId xmlns:p14="http://schemas.microsoft.com/office/powerpoint/2010/main" val="1979666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7AC0AEB2-6BAE-4746-88ED-9F5098813944}" type="datetimeFigureOut">
              <a:rPr lang="ru-RU" smtClean="0"/>
              <a:t>23.01.2021</a:t>
            </a:fld>
            <a:endParaRPr lang="ru-RU"/>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ru-RU"/>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BE271AF5-E5E0-405A-A6E5-2CC2FFCAA619}" type="slidenum">
              <a:rPr lang="ru-RU" smtClean="0"/>
              <a:t>‹#›</a:t>
            </a:fld>
            <a:endParaRPr lang="ru-RU"/>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37406941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AC0AEB2-6BAE-4746-88ED-9F5098813944}" type="datetimeFigureOut">
              <a:rPr lang="ru-RU" smtClean="0"/>
              <a:t>23.01.2021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E271AF5-E5E0-405A-A6E5-2CC2FFCAA619}" type="slidenum">
              <a:rPr lang="ru-RU" smtClean="0"/>
              <a:t>‹#›</a:t>
            </a:fld>
            <a:endParaRPr lang="ru-RU"/>
          </a:p>
        </p:txBody>
      </p:sp>
    </p:spTree>
    <p:extLst>
      <p:ext uri="{BB962C8B-B14F-4D97-AF65-F5344CB8AC3E}">
        <p14:creationId xmlns:p14="http://schemas.microsoft.com/office/powerpoint/2010/main" val="1509733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AC0AEB2-6BAE-4746-88ED-9F5098813944}" type="datetimeFigureOut">
              <a:rPr lang="ru-RU" smtClean="0"/>
              <a:t>23.01.2021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E271AF5-E5E0-405A-A6E5-2CC2FFCAA619}" type="slidenum">
              <a:rPr lang="ru-RU" smtClean="0"/>
              <a:t>‹#›</a:t>
            </a:fld>
            <a:endParaRPr lang="ru-RU"/>
          </a:p>
        </p:txBody>
      </p:sp>
    </p:spTree>
    <p:extLst>
      <p:ext uri="{BB962C8B-B14F-4D97-AF65-F5344CB8AC3E}">
        <p14:creationId xmlns:p14="http://schemas.microsoft.com/office/powerpoint/2010/main" val="3784332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AC0AEB2-6BAE-4746-88ED-9F5098813944}" type="datetimeFigureOut">
              <a:rPr lang="ru-RU" smtClean="0"/>
              <a:t>23.01.2021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E271AF5-E5E0-405A-A6E5-2CC2FFCAA619}" type="slidenum">
              <a:rPr lang="ru-RU" smtClean="0"/>
              <a:t>‹#›</a:t>
            </a:fld>
            <a:endParaRPr lang="ru-RU"/>
          </a:p>
        </p:txBody>
      </p:sp>
    </p:spTree>
    <p:extLst>
      <p:ext uri="{BB962C8B-B14F-4D97-AF65-F5344CB8AC3E}">
        <p14:creationId xmlns:p14="http://schemas.microsoft.com/office/powerpoint/2010/main" val="2517163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C0AEB2-6BAE-4746-88ED-9F5098813944}" type="datetimeFigureOut">
              <a:rPr lang="ru-RU" smtClean="0"/>
              <a:t>23.01.2021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E271AF5-E5E0-405A-A6E5-2CC2FFCAA619}" type="slidenum">
              <a:rPr lang="ru-RU" smtClean="0"/>
              <a:t>‹#›</a:t>
            </a:fld>
            <a:endParaRPr lang="ru-RU"/>
          </a:p>
        </p:txBody>
      </p:sp>
    </p:spTree>
    <p:extLst>
      <p:ext uri="{BB962C8B-B14F-4D97-AF65-F5344CB8AC3E}">
        <p14:creationId xmlns:p14="http://schemas.microsoft.com/office/powerpoint/2010/main" val="1987536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7AC0AEB2-6BAE-4746-88ED-9F5098813944}" type="datetimeFigureOut">
              <a:rPr lang="ru-RU" smtClean="0"/>
              <a:t>23.01.2021</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E271AF5-E5E0-405A-A6E5-2CC2FFCAA619}" type="slidenum">
              <a:rPr lang="ru-RU" smtClean="0"/>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9175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7AC0AEB2-6BAE-4746-88ED-9F5098813944}" type="datetimeFigureOut">
              <a:rPr lang="ru-RU" smtClean="0"/>
              <a:t>23.01.2021</a:t>
            </a:fld>
            <a:endParaRPr lang="ru-RU"/>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BE271AF5-E5E0-405A-A6E5-2CC2FFCAA619}" type="slidenum">
              <a:rPr lang="ru-RU" smtClean="0"/>
              <a:t>‹#›</a:t>
            </a:fld>
            <a:endParaRPr lang="ru-RU"/>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06092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AC0AEB2-6BAE-4746-88ED-9F5098813944}" type="datetimeFigureOut">
              <a:rPr lang="ru-RU" smtClean="0"/>
              <a:t>23.01.2021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271AF5-E5E0-405A-A6E5-2CC2FFCAA619}" type="slidenum">
              <a:rPr lang="ru-RU" smtClean="0"/>
              <a:t>‹#›</a:t>
            </a:fld>
            <a:endParaRPr lang="ru-RU"/>
          </a:p>
        </p:txBody>
      </p:sp>
    </p:spTree>
    <p:extLst>
      <p:ext uri="{BB962C8B-B14F-4D97-AF65-F5344CB8AC3E}">
        <p14:creationId xmlns:p14="http://schemas.microsoft.com/office/powerpoint/2010/main" val="2549224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AC0AEB2-6BAE-4746-88ED-9F5098813944}" type="datetimeFigureOut">
              <a:rPr lang="ru-RU" smtClean="0"/>
              <a:t>23.01.2021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E271AF5-E5E0-405A-A6E5-2CC2FFCAA619}" type="slidenum">
              <a:rPr lang="ru-RU" smtClean="0"/>
              <a:t>‹#›</a:t>
            </a:fld>
            <a:endParaRPr lang="ru-RU"/>
          </a:p>
        </p:txBody>
      </p:sp>
    </p:spTree>
    <p:extLst>
      <p:ext uri="{BB962C8B-B14F-4D97-AF65-F5344CB8AC3E}">
        <p14:creationId xmlns:p14="http://schemas.microsoft.com/office/powerpoint/2010/main" val="818591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7AC0AEB2-6BAE-4746-88ED-9F5098813944}" type="datetimeFigureOut">
              <a:rPr lang="ru-RU" smtClean="0"/>
              <a:t>23.01.2021</a:t>
            </a:fld>
            <a:endParaRPr lang="ru-RU"/>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ru-RU"/>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BE271AF5-E5E0-405A-A6E5-2CC2FFCAA619}" type="slidenum">
              <a:rPr lang="ru-RU" smtClean="0"/>
              <a:t>‹#›</a:t>
            </a:fld>
            <a:endParaRPr lang="ru-RU"/>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6611883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pPr algn="ctr"/>
            <a:r>
              <a:rPr lang="kk-KZ" sz="2800" b="1" dirty="0">
                <a:solidFill>
                  <a:schemeClr val="tx1"/>
                </a:solidFill>
              </a:rPr>
              <a:t>Автомобиль жолдарын диагностикалау мақсаты мен есебі</a:t>
            </a:r>
            <a:r>
              <a:rPr lang="ru-RU" b="1" dirty="0">
                <a:solidFill>
                  <a:schemeClr val="tx1"/>
                </a:solidFill>
              </a:rPr>
              <a:t/>
            </a:r>
            <a:br>
              <a:rPr lang="ru-RU" b="1" dirty="0">
                <a:solidFill>
                  <a:schemeClr val="tx1"/>
                </a:solidFill>
              </a:rPr>
            </a:br>
            <a:endParaRPr lang="ru-RU" b="1" dirty="0">
              <a:solidFill>
                <a:schemeClr val="tx1"/>
              </a:solidFill>
            </a:endParaRPr>
          </a:p>
        </p:txBody>
      </p:sp>
    </p:spTree>
    <p:extLst>
      <p:ext uri="{BB962C8B-B14F-4D97-AF65-F5344CB8AC3E}">
        <p14:creationId xmlns:p14="http://schemas.microsoft.com/office/powerpoint/2010/main" val="1401236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28700" y="831274"/>
            <a:ext cx="7200900" cy="4170218"/>
          </a:xfrm>
        </p:spPr>
        <p:txBody>
          <a:bodyPr>
            <a:normAutofit/>
          </a:bodyPr>
          <a:lstStyle/>
          <a:p>
            <a:pPr marL="0" indent="432000" algn="just">
              <a:buNone/>
            </a:pPr>
            <a:r>
              <a:rPr lang="kk-KZ" sz="2800" b="1" dirty="0">
                <a:latin typeface="+mj-lt"/>
              </a:rPr>
              <a:t>Автомобиль жолдарын диагностикалау </a:t>
            </a:r>
            <a:r>
              <a:rPr lang="kk-KZ" sz="2800" dirty="0">
                <a:latin typeface="+mj-lt"/>
              </a:rPr>
              <a:t>– жол және жол құрылымдары параметрлері, сипаттамалары және жұмыс жасау шарттары туралы, ақау түрлері және олардың пайда болу себептері туралы, жол және жол құрылымдарын болашақта пайдалану процессінде жағдайын бағалау және болжау үшін қажетті көліктер легінің сипаттамалары туралы ақпараттарды зерттеу, жинау және талдау.</a:t>
            </a:r>
            <a:endParaRPr lang="ru-RU" sz="2800" dirty="0">
              <a:latin typeface="+mj-lt"/>
            </a:endParaRPr>
          </a:p>
        </p:txBody>
      </p:sp>
    </p:spTree>
    <p:extLst>
      <p:ext uri="{BB962C8B-B14F-4D97-AF65-F5344CB8AC3E}">
        <p14:creationId xmlns:p14="http://schemas.microsoft.com/office/powerpoint/2010/main" val="2146079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28700" y="983673"/>
            <a:ext cx="7200900" cy="4883727"/>
          </a:xfrm>
        </p:spPr>
        <p:txBody>
          <a:bodyPr>
            <a:normAutofit/>
          </a:bodyPr>
          <a:lstStyle/>
          <a:p>
            <a:pPr marL="0" indent="468000" algn="just">
              <a:lnSpc>
                <a:spcPct val="100000"/>
              </a:lnSpc>
              <a:buNone/>
            </a:pPr>
            <a:r>
              <a:rPr lang="kk-KZ" sz="2400" b="1" i="1" dirty="0">
                <a:latin typeface="+mj-lt"/>
              </a:rPr>
              <a:t>Автомобильдер жолдарын диагностикалау мақсаты – </a:t>
            </a:r>
            <a:r>
              <a:rPr lang="kk-KZ" sz="2400" dirty="0">
                <a:latin typeface="+mj-lt"/>
              </a:rPr>
              <a:t>қолданыстағы жолдардың жоғары тұтынушылық қасиеттерін қамтамасыз етуге және ұстауға байланысты мәселелерді тиімді шешуге мүмкіндік беру үшін олардың жай-күйі туралы толық және объективті ақпараттарды алу. Жолдардың жай-күйін бағалау және осы критерийлер бойынша жөндеу жұмыстарын жоспарлау жол саласының және жол пайдаланушылардың мүдделерін біріктіреді.</a:t>
            </a:r>
            <a:endParaRPr lang="ru-RU" sz="2400" dirty="0">
              <a:latin typeface="+mj-lt"/>
            </a:endParaRPr>
          </a:p>
        </p:txBody>
      </p:sp>
    </p:spTree>
    <p:extLst>
      <p:ext uri="{BB962C8B-B14F-4D97-AF65-F5344CB8AC3E}">
        <p14:creationId xmlns:p14="http://schemas.microsoft.com/office/powerpoint/2010/main" val="3333901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28700" y="4128654"/>
            <a:ext cx="7200900" cy="1025237"/>
          </a:xfrm>
        </p:spPr>
        <p:txBody>
          <a:bodyPr>
            <a:normAutofit lnSpcReduction="10000"/>
          </a:bodyPr>
          <a:lstStyle/>
          <a:p>
            <a:pPr marL="0" indent="457200" algn="just">
              <a:buNone/>
            </a:pPr>
            <a:r>
              <a:rPr lang="ru-RU" sz="2200" dirty="0" smtClean="0">
                <a:latin typeface="+mj-lt"/>
              </a:rPr>
              <a:t>3.1 </a:t>
            </a:r>
            <a:r>
              <a:rPr lang="ru-RU" sz="2200" dirty="0">
                <a:latin typeface="+mj-lt"/>
              </a:rPr>
              <a:t>– сурет – Автомобиль жолдарын диагностикалау нәтижесі негізінде жөндеу жұмыстарын жоспарлау және орындау</a:t>
            </a:r>
          </a:p>
        </p:txBody>
      </p:sp>
      <p:pic>
        <p:nvPicPr>
          <p:cNvPr id="4" name="Рисунок 3"/>
          <p:cNvPicPr>
            <a:picLocks noChangeAspect="1"/>
          </p:cNvPicPr>
          <p:nvPr/>
        </p:nvPicPr>
        <p:blipFill>
          <a:blip r:embed="rId2"/>
          <a:stretch>
            <a:fillRect/>
          </a:stretch>
        </p:blipFill>
        <p:spPr>
          <a:xfrm>
            <a:off x="903563" y="1152081"/>
            <a:ext cx="7813358" cy="2389823"/>
          </a:xfrm>
          <a:prstGeom prst="rect">
            <a:avLst/>
          </a:prstGeom>
        </p:spPr>
      </p:pic>
    </p:spTree>
    <p:extLst>
      <p:ext uri="{BB962C8B-B14F-4D97-AF65-F5344CB8AC3E}">
        <p14:creationId xmlns:p14="http://schemas.microsoft.com/office/powerpoint/2010/main" val="1904477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8700" y="685800"/>
            <a:ext cx="7200900" cy="505691"/>
          </a:xfrm>
        </p:spPr>
        <p:txBody>
          <a:bodyPr>
            <a:normAutofit/>
          </a:bodyPr>
          <a:lstStyle/>
          <a:p>
            <a:r>
              <a:rPr lang="kk-KZ" sz="2400" b="1" dirty="0" smtClean="0"/>
              <a:t>Есептер </a:t>
            </a:r>
            <a:r>
              <a:rPr lang="kk-KZ" sz="2400" b="1" dirty="0"/>
              <a:t>құрамы:</a:t>
            </a:r>
            <a:endParaRPr lang="ru-RU" sz="2400" b="1" dirty="0"/>
          </a:p>
        </p:txBody>
      </p:sp>
      <p:sp>
        <p:nvSpPr>
          <p:cNvPr id="3" name="Объект 2"/>
          <p:cNvSpPr>
            <a:spLocks noGrp="1"/>
          </p:cNvSpPr>
          <p:nvPr>
            <p:ph idx="1"/>
          </p:nvPr>
        </p:nvSpPr>
        <p:spPr>
          <a:xfrm>
            <a:off x="1028700" y="1094510"/>
            <a:ext cx="7200900" cy="5888182"/>
          </a:xfrm>
        </p:spPr>
        <p:txBody>
          <a:bodyPr>
            <a:normAutofit fontScale="77500" lnSpcReduction="20000"/>
          </a:bodyPr>
          <a:lstStyle/>
          <a:p>
            <a:pPr lvl="0"/>
            <a:r>
              <a:rPr lang="kk-KZ" sz="2300" dirty="0">
                <a:latin typeface="+mj-lt"/>
              </a:rPr>
              <a:t>жолды күту және жөндеу жұмыстарын жоспарлау;</a:t>
            </a:r>
            <a:endParaRPr lang="ru-RU" sz="2300" dirty="0">
              <a:latin typeface="+mj-lt"/>
            </a:endParaRPr>
          </a:p>
          <a:p>
            <a:pPr lvl="0"/>
            <a:r>
              <a:rPr lang="kk-KZ" sz="2300" dirty="0">
                <a:latin typeface="+mj-lt"/>
              </a:rPr>
              <a:t>автомобиль жолдарын құжаттау;</a:t>
            </a:r>
            <a:endParaRPr lang="ru-RU" sz="2300" dirty="0">
              <a:latin typeface="+mj-lt"/>
            </a:endParaRPr>
          </a:p>
          <a:p>
            <a:pPr lvl="0"/>
            <a:r>
              <a:rPr lang="kk-KZ" sz="2300" dirty="0">
                <a:latin typeface="+mj-lt"/>
              </a:rPr>
              <a:t>автомобиль жолдарын тізімге түсіру (инвентаризациялау);</a:t>
            </a:r>
            <a:endParaRPr lang="ru-RU" sz="2300" dirty="0">
              <a:latin typeface="+mj-lt"/>
            </a:endParaRPr>
          </a:p>
          <a:p>
            <a:pPr lvl="0"/>
            <a:r>
              <a:rPr lang="kk-KZ" sz="2300" dirty="0">
                <a:latin typeface="+mj-lt"/>
              </a:rPr>
              <a:t>жол торабын қайта жаңарту және дамыту бойынша техникалых экономикалық негіздеуді жасау;</a:t>
            </a:r>
            <a:endParaRPr lang="ru-RU" sz="2300" dirty="0">
              <a:latin typeface="+mj-lt"/>
            </a:endParaRPr>
          </a:p>
          <a:p>
            <a:pPr lvl="0"/>
            <a:r>
              <a:rPr lang="kk-KZ" sz="2300" dirty="0">
                <a:latin typeface="+mj-lt"/>
              </a:rPr>
              <a:t>автомобиль жолын қайта жаңарту және жөндеу жобаларын жасау;</a:t>
            </a:r>
            <a:endParaRPr lang="ru-RU" sz="2300" dirty="0">
              <a:latin typeface="+mj-lt"/>
            </a:endParaRPr>
          </a:p>
          <a:p>
            <a:pPr lvl="0"/>
            <a:r>
              <a:rPr lang="kk-KZ" sz="2300" dirty="0">
                <a:latin typeface="+mj-lt"/>
              </a:rPr>
              <a:t>қозғалыс қауіпсіздік қауіпсіздігін көтеретін бағдарламалар жасау;</a:t>
            </a:r>
            <a:endParaRPr lang="ru-RU" sz="2300" dirty="0">
              <a:latin typeface="+mj-lt"/>
            </a:endParaRPr>
          </a:p>
          <a:p>
            <a:pPr lvl="0"/>
            <a:r>
              <a:rPr lang="kk-KZ" sz="2300" dirty="0">
                <a:latin typeface="+mj-lt"/>
              </a:rPr>
              <a:t>автомобиль жолдарын сақтауды қамтамасыз ететін бағдарламалар жасау;</a:t>
            </a:r>
            <a:endParaRPr lang="ru-RU" sz="2300" dirty="0">
              <a:latin typeface="+mj-lt"/>
            </a:endParaRPr>
          </a:p>
          <a:p>
            <a:pPr lvl="0"/>
            <a:r>
              <a:rPr lang="kk-KZ" sz="2300" dirty="0">
                <a:latin typeface="+mj-lt"/>
              </a:rPr>
              <a:t>ауыр жүкті және ірі габаритті авто көліктерді өткізетін маршруттарды жасау;</a:t>
            </a:r>
            <a:endParaRPr lang="ru-RU" sz="2300" dirty="0">
              <a:latin typeface="+mj-lt"/>
            </a:endParaRPr>
          </a:p>
          <a:p>
            <a:pPr lvl="0"/>
            <a:r>
              <a:rPr lang="kk-KZ" sz="2300" dirty="0">
                <a:latin typeface="+mj-lt"/>
              </a:rPr>
              <a:t>автокөліктер қозғалысын уақытша шектеу шараларын жасау; </a:t>
            </a:r>
            <a:endParaRPr lang="ru-RU" sz="2300" dirty="0">
              <a:latin typeface="+mj-lt"/>
            </a:endParaRPr>
          </a:p>
          <a:p>
            <a:pPr lvl="0"/>
            <a:r>
              <a:rPr lang="kk-KZ" sz="2300" dirty="0">
                <a:latin typeface="+mj-lt"/>
              </a:rPr>
              <a:t>қозғалыс қауіпсіздігін қамтамасыз ететін талаптар шартына сәйкес болуына жол жағдайын бақылау;</a:t>
            </a:r>
            <a:endParaRPr lang="ru-RU" sz="2300" dirty="0">
              <a:latin typeface="+mj-lt"/>
            </a:endParaRPr>
          </a:p>
          <a:p>
            <a:pPr lvl="0"/>
            <a:r>
              <a:rPr lang="kk-KZ" sz="2300" dirty="0">
                <a:latin typeface="+mj-lt"/>
              </a:rPr>
              <a:t>жол жұмыстарының сапасын қадағалау;</a:t>
            </a:r>
            <a:endParaRPr lang="ru-RU" sz="2300" dirty="0">
              <a:latin typeface="+mj-lt"/>
            </a:endParaRPr>
          </a:p>
          <a:p>
            <a:pPr lvl="0"/>
            <a:r>
              <a:rPr lang="kk-KZ" sz="2300" dirty="0">
                <a:latin typeface="+mj-lt"/>
              </a:rPr>
              <a:t>жол торабының жалпы статистикалық талдауын қалыптастыру және оның өзгеруін болжау.</a:t>
            </a:r>
            <a:endParaRPr lang="ru-RU" sz="2300" dirty="0">
              <a:latin typeface="+mj-lt"/>
            </a:endParaRPr>
          </a:p>
          <a:p>
            <a:endParaRPr lang="ru-RU" dirty="0"/>
          </a:p>
        </p:txBody>
      </p:sp>
    </p:spTree>
    <p:extLst>
      <p:ext uri="{BB962C8B-B14F-4D97-AF65-F5344CB8AC3E}">
        <p14:creationId xmlns:p14="http://schemas.microsoft.com/office/powerpoint/2010/main" val="2327566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87137" y="5860473"/>
            <a:ext cx="7200900" cy="367144"/>
          </a:xfrm>
        </p:spPr>
        <p:txBody>
          <a:bodyPr>
            <a:normAutofit fontScale="92500" lnSpcReduction="10000"/>
          </a:bodyPr>
          <a:lstStyle/>
          <a:p>
            <a:pPr marL="0" indent="0">
              <a:buNone/>
            </a:pPr>
            <a:r>
              <a:rPr lang="kk-KZ" dirty="0" smtClean="0">
                <a:latin typeface="+mj-lt"/>
              </a:rPr>
              <a:t>3.2 </a:t>
            </a:r>
            <a:r>
              <a:rPr lang="kk-KZ" dirty="0">
                <a:latin typeface="+mj-lt"/>
              </a:rPr>
              <a:t>– сурет – Жол жағдайын басқару блок-схемасы</a:t>
            </a:r>
            <a:endParaRPr lang="ru-RU" dirty="0">
              <a:latin typeface="+mj-lt"/>
            </a:endParaRPr>
          </a:p>
          <a:p>
            <a:pPr marL="0" indent="0">
              <a:buNone/>
            </a:pPr>
            <a:endParaRPr lang="ru-RU" dirty="0"/>
          </a:p>
        </p:txBody>
      </p:sp>
      <p:pic>
        <p:nvPicPr>
          <p:cNvPr id="4" name="Рисунок 3"/>
          <p:cNvPicPr>
            <a:picLocks noChangeAspect="1"/>
          </p:cNvPicPr>
          <p:nvPr/>
        </p:nvPicPr>
        <p:blipFill>
          <a:blip r:embed="rId2" cstate="print"/>
          <a:srcRect/>
          <a:stretch>
            <a:fillRect/>
          </a:stretch>
        </p:blipFill>
        <p:spPr bwMode="auto">
          <a:xfrm>
            <a:off x="1731816" y="498763"/>
            <a:ext cx="6802584" cy="5220462"/>
          </a:xfrm>
          <a:prstGeom prst="rect">
            <a:avLst/>
          </a:prstGeom>
          <a:noFill/>
          <a:ln w="9525">
            <a:noFill/>
            <a:miter lim="800000"/>
            <a:headEnd/>
            <a:tailEnd/>
          </a:ln>
        </p:spPr>
      </p:pic>
    </p:spTree>
    <p:extLst>
      <p:ext uri="{BB962C8B-B14F-4D97-AF65-F5344CB8AC3E}">
        <p14:creationId xmlns:p14="http://schemas.microsoft.com/office/powerpoint/2010/main" val="21243403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8700" y="685800"/>
            <a:ext cx="7200900" cy="741218"/>
          </a:xfrm>
        </p:spPr>
        <p:txBody>
          <a:bodyPr>
            <a:normAutofit fontScale="90000"/>
          </a:bodyPr>
          <a:lstStyle/>
          <a:p>
            <a:pPr indent="468000">
              <a:lnSpc>
                <a:spcPct val="100000"/>
              </a:lnSpc>
            </a:pPr>
            <a:r>
              <a:rPr lang="kk-KZ" sz="2400" b="1" dirty="0"/>
              <a:t>Автомобиль жолдарының диагностикасы, сапасы мен жай-күйін бағалауды жүргізеді:</a:t>
            </a:r>
            <a:endParaRPr lang="ru-RU" sz="2400" b="1" dirty="0"/>
          </a:p>
        </p:txBody>
      </p:sp>
      <p:sp>
        <p:nvSpPr>
          <p:cNvPr id="3" name="Объект 2"/>
          <p:cNvSpPr>
            <a:spLocks noGrp="1"/>
          </p:cNvSpPr>
          <p:nvPr>
            <p:ph idx="1"/>
          </p:nvPr>
        </p:nvSpPr>
        <p:spPr>
          <a:xfrm>
            <a:off x="1028700" y="1427018"/>
            <a:ext cx="7200900" cy="4765964"/>
          </a:xfrm>
        </p:spPr>
        <p:txBody>
          <a:bodyPr>
            <a:normAutofit lnSpcReduction="10000"/>
          </a:bodyPr>
          <a:lstStyle/>
          <a:p>
            <a:pPr lvl="0"/>
            <a:r>
              <a:rPr lang="kk-KZ" dirty="0">
                <a:latin typeface="+mj-lt"/>
              </a:rPr>
              <a:t>бастапқы нақты көліктік-пайдалану жай-күйін айқындау және нормативтік талаптармен салыстыру мақсатында жолды құрылыс аяқталғаннан кейін пайдалануға беру кезінде;</a:t>
            </a:r>
            <a:endParaRPr lang="ru-RU" dirty="0">
              <a:latin typeface="+mj-lt"/>
            </a:endParaRPr>
          </a:p>
          <a:p>
            <a:pPr lvl="0"/>
            <a:r>
              <a:rPr lang="kk-KZ" dirty="0">
                <a:latin typeface="+mj-lt"/>
              </a:rPr>
              <a:t>жол жағдайының өзгеру динамикасын бақылау, осы өзгерісті болжау және жөндеу және күтіп ұстау жұмыстарын жоспарлау үшін пайдалану процесінде мезгіл-мезгіл;</a:t>
            </a:r>
            <a:endParaRPr lang="ru-RU" dirty="0">
              <a:latin typeface="+mj-lt"/>
            </a:endParaRPr>
          </a:p>
          <a:p>
            <a:pPr lvl="0"/>
            <a:r>
              <a:rPr lang="kk-KZ" dirty="0">
                <a:latin typeface="+mj-lt"/>
              </a:rPr>
              <a:t>күтілетін көліктік-пайдалану жай-күйін анықтау, оны нормативтік талаптармен салыстыру және белгіленген жұмыстардың тиімділігін бағалау үшін іс-шаралар жоспарын немесе реконструкциялау, күрделі жөндеу немесе жөндеу жобасын әзірлеу кезінде;</a:t>
            </a:r>
            <a:endParaRPr lang="ru-RU" dirty="0">
              <a:latin typeface="+mj-lt"/>
            </a:endParaRPr>
          </a:p>
          <a:p>
            <a:pPr lvl="0"/>
            <a:r>
              <a:rPr lang="kk-KZ" dirty="0">
                <a:latin typeface="+mj-lt"/>
              </a:rPr>
              <a:t>жолдардың көліктік-пайдалану жай-күйінің нақты өзгеруін анықтау мақсатында осы жұмыстарды орындау учаскелерінде қайта жаңарту, күрделі жөндеу және жөндеу жөніндегі жұмыстарды орындағаннан кейін.</a:t>
            </a:r>
            <a:endParaRPr lang="ru-RU" dirty="0">
              <a:latin typeface="+mj-lt"/>
            </a:endParaRPr>
          </a:p>
          <a:p>
            <a:pPr marL="0" indent="0">
              <a:buNone/>
            </a:pPr>
            <a:endParaRPr lang="ru-RU" dirty="0"/>
          </a:p>
        </p:txBody>
      </p:sp>
    </p:spTree>
    <p:extLst>
      <p:ext uri="{BB962C8B-B14F-4D97-AF65-F5344CB8AC3E}">
        <p14:creationId xmlns:p14="http://schemas.microsoft.com/office/powerpoint/2010/main" val="31231673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595437" y="0"/>
            <a:ext cx="5953125" cy="2581275"/>
          </a:xfrm>
          <a:prstGeom prst="rect">
            <a:avLst/>
          </a:prstGeom>
        </p:spPr>
      </p:pic>
      <p:pic>
        <p:nvPicPr>
          <p:cNvPr id="5" name="Рисунок 4"/>
          <p:cNvPicPr>
            <a:picLocks noChangeAspect="1"/>
          </p:cNvPicPr>
          <p:nvPr/>
        </p:nvPicPr>
        <p:blipFill>
          <a:blip r:embed="rId3"/>
          <a:stretch>
            <a:fillRect/>
          </a:stretch>
        </p:blipFill>
        <p:spPr>
          <a:xfrm>
            <a:off x="1595437" y="2581275"/>
            <a:ext cx="5962650" cy="4219575"/>
          </a:xfrm>
          <a:prstGeom prst="rect">
            <a:avLst/>
          </a:prstGeom>
        </p:spPr>
      </p:pic>
    </p:spTree>
    <p:extLst>
      <p:ext uri="{BB962C8B-B14F-4D97-AF65-F5344CB8AC3E}">
        <p14:creationId xmlns:p14="http://schemas.microsoft.com/office/powerpoint/2010/main" val="35294717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0881" y="263235"/>
            <a:ext cx="8198427" cy="762001"/>
          </a:xfrm>
        </p:spPr>
        <p:txBody>
          <a:bodyPr/>
          <a:lstStyle/>
          <a:p>
            <a:pPr marL="0" indent="0">
              <a:buNone/>
            </a:pPr>
            <a:r>
              <a:rPr lang="kk-KZ" dirty="0" smtClean="0">
                <a:latin typeface="+mj-lt"/>
              </a:rPr>
              <a:t>3.2 </a:t>
            </a:r>
            <a:r>
              <a:rPr lang="kk-KZ" dirty="0">
                <a:latin typeface="+mj-lt"/>
              </a:rPr>
              <a:t>– кесте – Автомобиль жолдары мен жол ғимараттарын диагностикалау түрлерінің түрге бөлінуі</a:t>
            </a:r>
            <a:endParaRPr lang="ru-RU" dirty="0">
              <a:latin typeface="+mj-lt"/>
            </a:endParaRPr>
          </a:p>
          <a:p>
            <a:endParaRPr lang="ru-RU" dirty="0"/>
          </a:p>
        </p:txBody>
      </p:sp>
      <p:pic>
        <p:nvPicPr>
          <p:cNvPr id="4" name="Рисунок 3"/>
          <p:cNvPicPr>
            <a:picLocks noChangeAspect="1"/>
          </p:cNvPicPr>
          <p:nvPr/>
        </p:nvPicPr>
        <p:blipFill>
          <a:blip r:embed="rId2"/>
          <a:stretch>
            <a:fillRect/>
          </a:stretch>
        </p:blipFill>
        <p:spPr>
          <a:xfrm>
            <a:off x="631593" y="1025236"/>
            <a:ext cx="8387715" cy="5600700"/>
          </a:xfrm>
          <a:prstGeom prst="rect">
            <a:avLst/>
          </a:prstGeom>
        </p:spPr>
      </p:pic>
    </p:spTree>
    <p:extLst>
      <p:ext uri="{BB962C8B-B14F-4D97-AF65-F5344CB8AC3E}">
        <p14:creationId xmlns:p14="http://schemas.microsoft.com/office/powerpoint/2010/main" val="17413247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stretch>
            <a:fillRect/>
          </a:stretch>
        </p:blipFill>
        <p:spPr>
          <a:xfrm>
            <a:off x="1901102" y="556777"/>
            <a:ext cx="6286933" cy="2726749"/>
          </a:xfrm>
          <a:prstGeom prst="rect">
            <a:avLst/>
          </a:prstGeom>
        </p:spPr>
      </p:pic>
      <p:pic>
        <p:nvPicPr>
          <p:cNvPr id="5" name="Рисунок 4"/>
          <p:cNvPicPr/>
          <p:nvPr/>
        </p:nvPicPr>
        <p:blipFill>
          <a:blip r:embed="rId2"/>
          <a:stretch>
            <a:fillRect/>
          </a:stretch>
        </p:blipFill>
        <p:spPr>
          <a:xfrm>
            <a:off x="1901102" y="3283525"/>
            <a:ext cx="6286933" cy="2646219"/>
          </a:xfrm>
          <a:prstGeom prst="rect">
            <a:avLst/>
          </a:prstGeom>
        </p:spPr>
      </p:pic>
    </p:spTree>
    <p:extLst>
      <p:ext uri="{BB962C8B-B14F-4D97-AF65-F5344CB8AC3E}">
        <p14:creationId xmlns:p14="http://schemas.microsoft.com/office/powerpoint/2010/main" val="424925949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TM10001105[[fn=Урожай]]</Template>
  <TotalTime>239</TotalTime>
  <Words>342</Words>
  <Application>Microsoft Office PowerPoint</Application>
  <PresentationFormat>Экран (4:3)</PresentationFormat>
  <Paragraphs>24</Paragraphs>
  <Slides>10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10</vt:i4>
      </vt:variant>
    </vt:vector>
  </HeadingPairs>
  <TitlesOfParts>
    <vt:vector size="14" baseType="lpstr">
      <vt:lpstr>Arial</vt:lpstr>
      <vt:lpstr>Franklin Gothic Book</vt:lpstr>
      <vt:lpstr>Times New Roman</vt:lpstr>
      <vt:lpstr>Crop</vt:lpstr>
      <vt:lpstr>Автомобиль жолдарын диагностикалау мақсаты мен есебі </vt:lpstr>
      <vt:lpstr>Презентация PowerPoint</vt:lpstr>
      <vt:lpstr>Презентация PowerPoint</vt:lpstr>
      <vt:lpstr>Презентация PowerPoint</vt:lpstr>
      <vt:lpstr>Есептер құрамы:</vt:lpstr>
      <vt:lpstr>Презентация PowerPoint</vt:lpstr>
      <vt:lpstr>Автомобиль жолдарының диагностикасы, сапасы мен жай-күйін бағалауды жүргізеді:</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Автомобиль жолдарын диагностикалау мақсаты мен есебі </dc:title>
  <dc:creator>Bakytbek</dc:creator>
  <cp:lastModifiedBy>Bakytbek</cp:lastModifiedBy>
  <cp:revision>6</cp:revision>
  <dcterms:created xsi:type="dcterms:W3CDTF">2018-02-22T15:30:47Z</dcterms:created>
  <dcterms:modified xsi:type="dcterms:W3CDTF">2021-01-23T09:58:39Z</dcterms:modified>
</cp:coreProperties>
</file>